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1"/>
  </p:notesMasterIdLst>
  <p:handoutMasterIdLst>
    <p:handoutMasterId r:id="rId12"/>
  </p:handoutMasterIdLst>
  <p:sldIdLst>
    <p:sldId id="303" r:id="rId5"/>
    <p:sldId id="305" r:id="rId6"/>
    <p:sldId id="306" r:id="rId7"/>
    <p:sldId id="307" r:id="rId8"/>
    <p:sldId id="308" r:id="rId9"/>
    <p:sldId id="309" r:id="rId10"/>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DEC8"/>
    <a:srgbClr val="71C9A3"/>
    <a:srgbClr val="CA483E"/>
    <a:srgbClr val="B4E1D6"/>
    <a:srgbClr val="44C8F5"/>
    <a:srgbClr val="AFABAB"/>
    <a:srgbClr val="FFFFFF"/>
    <a:srgbClr val="4472C4"/>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6572CE-A96C-4C4A-B9EC-1F2B93B822E2}" v="1" dt="2025-09-18T14:39:20.484"/>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74" y="12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e BAUWENS" userId="4139ceab-ed7e-424e-b998-23df40353ed2" providerId="ADAL" clId="{F26572CE-A96C-4C4A-B9EC-1F2B93B822E2}"/>
    <pc:docChg chg="modSld">
      <pc:chgData name="Arne BAUWENS" userId="4139ceab-ed7e-424e-b998-23df40353ed2" providerId="ADAL" clId="{F26572CE-A96C-4C4A-B9EC-1F2B93B822E2}" dt="2025-09-18T14:41:51.326" v="58" actId="207"/>
      <pc:docMkLst>
        <pc:docMk/>
      </pc:docMkLst>
      <pc:sldChg chg="modSp mod">
        <pc:chgData name="Arne BAUWENS" userId="4139ceab-ed7e-424e-b998-23df40353ed2" providerId="ADAL" clId="{F26572CE-A96C-4C4A-B9EC-1F2B93B822E2}" dt="2025-09-18T14:39:22.794" v="5" actId="20577"/>
        <pc:sldMkLst>
          <pc:docMk/>
          <pc:sldMk cId="3469062159" sldId="306"/>
        </pc:sldMkLst>
        <pc:spChg chg="mod">
          <ac:chgData name="Arne BAUWENS" userId="4139ceab-ed7e-424e-b998-23df40353ed2" providerId="ADAL" clId="{F26572CE-A96C-4C4A-B9EC-1F2B93B822E2}" dt="2025-09-18T14:39:22.794" v="5" actId="20577"/>
          <ac:spMkLst>
            <pc:docMk/>
            <pc:sldMk cId="3469062159" sldId="306"/>
            <ac:spMk id="2" creationId="{7347230C-1131-CF15-2751-76C52A4451F8}"/>
          </ac:spMkLst>
        </pc:spChg>
      </pc:sldChg>
      <pc:sldChg chg="modSp mod">
        <pc:chgData name="Arne BAUWENS" userId="4139ceab-ed7e-424e-b998-23df40353ed2" providerId="ADAL" clId="{F26572CE-A96C-4C4A-B9EC-1F2B93B822E2}" dt="2025-09-18T14:39:43.258" v="10" actId="20577"/>
        <pc:sldMkLst>
          <pc:docMk/>
          <pc:sldMk cId="3768447043" sldId="307"/>
        </pc:sldMkLst>
        <pc:spChg chg="mod">
          <ac:chgData name="Arne BAUWENS" userId="4139ceab-ed7e-424e-b998-23df40353ed2" providerId="ADAL" clId="{F26572CE-A96C-4C4A-B9EC-1F2B93B822E2}" dt="2025-09-18T14:39:43.258" v="10" actId="20577"/>
          <ac:spMkLst>
            <pc:docMk/>
            <pc:sldMk cId="3768447043" sldId="307"/>
            <ac:spMk id="2" creationId="{7347230C-1131-CF15-2751-76C52A4451F8}"/>
          </ac:spMkLst>
        </pc:spChg>
      </pc:sldChg>
      <pc:sldChg chg="modSp mod">
        <pc:chgData name="Arne BAUWENS" userId="4139ceab-ed7e-424e-b998-23df40353ed2" providerId="ADAL" clId="{F26572CE-A96C-4C4A-B9EC-1F2B93B822E2}" dt="2025-09-18T14:41:51.326" v="58" actId="207"/>
        <pc:sldMkLst>
          <pc:docMk/>
          <pc:sldMk cId="2519227021" sldId="308"/>
        </pc:sldMkLst>
        <pc:spChg chg="mod">
          <ac:chgData name="Arne BAUWENS" userId="4139ceab-ed7e-424e-b998-23df40353ed2" providerId="ADAL" clId="{F26572CE-A96C-4C4A-B9EC-1F2B93B822E2}" dt="2025-09-18T14:41:51.326" v="58" actId="207"/>
          <ac:spMkLst>
            <pc:docMk/>
            <pc:sldMk cId="2519227021" sldId="308"/>
            <ac:spMk id="2" creationId="{7347230C-1131-CF15-2751-76C52A4451F8}"/>
          </ac:spMkLst>
        </pc:spChg>
      </pc:sldChg>
    </pc:docChg>
  </pc:docChgLst>
  <pc:docChgLst>
    <pc:chgData name="Van Ryckeghem Jurgen" userId="9c3e690f-41c2-4235-95ef-4b3529d5ed3d" providerId="ADAL" clId="{4E912C8F-71D7-4FC8-9E66-11C2D396538E}"/>
    <pc:docChg chg="custSel modSld">
      <pc:chgData name="Van Ryckeghem Jurgen" userId="9c3e690f-41c2-4235-95ef-4b3529d5ed3d" providerId="ADAL" clId="{4E912C8F-71D7-4FC8-9E66-11C2D396538E}" dt="2023-12-06T12:30:42.719" v="61" actId="207"/>
      <pc:docMkLst>
        <pc:docMk/>
      </pc:docMkLst>
      <pc:sldChg chg="addSp modSp mod">
        <pc:chgData name="Van Ryckeghem Jurgen" userId="9c3e690f-41c2-4235-95ef-4b3529d5ed3d" providerId="ADAL" clId="{4E912C8F-71D7-4FC8-9E66-11C2D396538E}" dt="2023-11-24T10:25:01.004" v="35" actId="1076"/>
        <pc:sldMkLst>
          <pc:docMk/>
          <pc:sldMk cId="509333184" sldId="303"/>
        </pc:sldMkLst>
      </pc:sldChg>
      <pc:sldChg chg="modSp mod">
        <pc:chgData name="Van Ryckeghem Jurgen" userId="9c3e690f-41c2-4235-95ef-4b3529d5ed3d" providerId="ADAL" clId="{4E912C8F-71D7-4FC8-9E66-11C2D396538E}" dt="2023-12-05T21:47:49.091" v="57" actId="108"/>
        <pc:sldMkLst>
          <pc:docMk/>
          <pc:sldMk cId="2715494778" sldId="305"/>
        </pc:sldMkLst>
      </pc:sldChg>
      <pc:sldChg chg="modSp mod">
        <pc:chgData name="Van Ryckeghem Jurgen" userId="9c3e690f-41c2-4235-95ef-4b3529d5ed3d" providerId="ADAL" clId="{4E912C8F-71D7-4FC8-9E66-11C2D396538E}" dt="2023-11-26T19:47:30.251" v="40" actId="167"/>
        <pc:sldMkLst>
          <pc:docMk/>
          <pc:sldMk cId="3768447043" sldId="307"/>
        </pc:sldMkLst>
      </pc:sldChg>
      <pc:sldChg chg="modSp mod">
        <pc:chgData name="Van Ryckeghem Jurgen" userId="9c3e690f-41c2-4235-95ef-4b3529d5ed3d" providerId="ADAL" clId="{4E912C8F-71D7-4FC8-9E66-11C2D396538E}" dt="2023-12-06T12:30:42.719" v="61" actId="207"/>
        <pc:sldMkLst>
          <pc:docMk/>
          <pc:sldMk cId="2519227021" sldId="308"/>
        </pc:sldMkLst>
      </pc:sldChg>
      <pc:sldChg chg="addSp delSp modSp mod">
        <pc:chgData name="Van Ryckeghem Jurgen" userId="9c3e690f-41c2-4235-95ef-4b3529d5ed3d" providerId="ADAL" clId="{4E912C8F-71D7-4FC8-9E66-11C2D396538E}" dt="2023-12-04T14:20:40.994" v="56" actId="478"/>
        <pc:sldMkLst>
          <pc:docMk/>
          <pc:sldMk cId="4116566519" sldId="309"/>
        </pc:sldMkLst>
      </pc:sldChg>
    </pc:docChg>
  </pc:docChgLst>
  <pc:docChgLst>
    <pc:chgData name="Bauwens Arne" userId="4139ceab-ed7e-424e-b998-23df40353ed2" providerId="ADAL" clId="{DA92FB61-5621-42B2-8CBF-712542B2E521}"/>
    <pc:docChg chg="custSel modSld">
      <pc:chgData name="Bauwens Arne" userId="4139ceab-ed7e-424e-b998-23df40353ed2" providerId="ADAL" clId="{DA92FB61-5621-42B2-8CBF-712542B2E521}" dt="2024-09-23T11:23:46.552" v="59" actId="400"/>
      <pc:docMkLst>
        <pc:docMk/>
      </pc:docMkLst>
      <pc:sldChg chg="delSp modSp mod">
        <pc:chgData name="Bauwens Arne" userId="4139ceab-ed7e-424e-b998-23df40353ed2" providerId="ADAL" clId="{DA92FB61-5621-42B2-8CBF-712542B2E521}" dt="2024-09-23T11:23:46.552" v="59" actId="400"/>
        <pc:sldMkLst>
          <pc:docMk/>
          <pc:sldMk cId="3469062159" sldId="306"/>
        </pc:sldMkLst>
      </pc:sldChg>
    </pc:docChg>
  </pc:docChgLst>
  <pc:docChgLst>
    <pc:chgData name="Vandendriessche Tim" userId="5fe0e308-c3d8-4faf-b782-2444f5c8ad94" providerId="ADAL" clId="{DF36CD0A-C584-497F-94FA-B561A8B7803F}"/>
    <pc:docChg chg="modSld">
      <pc:chgData name="Vandendriessche Tim" userId="5fe0e308-c3d8-4faf-b782-2444f5c8ad94" providerId="ADAL" clId="{DF36CD0A-C584-497F-94FA-B561A8B7803F}" dt="2023-11-24T14:51:50.260" v="3" actId="1076"/>
      <pc:docMkLst>
        <pc:docMk/>
      </pc:docMkLst>
      <pc:sldChg chg="modSp mod">
        <pc:chgData name="Vandendriessche Tim" userId="5fe0e308-c3d8-4faf-b782-2444f5c8ad94" providerId="ADAL" clId="{DF36CD0A-C584-497F-94FA-B561A8B7803F}" dt="2023-11-24T14:51:50.260" v="3" actId="1076"/>
        <pc:sldMkLst>
          <pc:docMk/>
          <pc:sldMk cId="4116566519" sldId="309"/>
        </pc:sldMkLst>
      </pc:sldChg>
    </pc:docChg>
  </pc:docChgLst>
  <pc:docChgLst>
    <pc:chgData name="Van Ryckeghem Jurgen" userId="9c3e690f-41c2-4235-95ef-4b3529d5ed3d" providerId="ADAL" clId="{AEE0B9B1-06FE-43C3-A1DA-E2C2C1307DF7}"/>
    <pc:docChg chg="undo custSel modSld">
      <pc:chgData name="Van Ryckeghem Jurgen" userId="9c3e690f-41c2-4235-95ef-4b3529d5ed3d" providerId="ADAL" clId="{AEE0B9B1-06FE-43C3-A1DA-E2C2C1307DF7}" dt="2024-09-20T22:15:03.717" v="1" actId="1076"/>
      <pc:docMkLst>
        <pc:docMk/>
      </pc:docMkLst>
      <pc:sldChg chg="modSp mod">
        <pc:chgData name="Van Ryckeghem Jurgen" userId="9c3e690f-41c2-4235-95ef-4b3529d5ed3d" providerId="ADAL" clId="{AEE0B9B1-06FE-43C3-A1DA-E2C2C1307DF7}" dt="2024-09-20T22:15:03.717" v="1" actId="1076"/>
        <pc:sldMkLst>
          <pc:docMk/>
          <pc:sldMk cId="2519227021" sldId="308"/>
        </pc:sldMkLst>
      </pc:sldChg>
    </pc:docChg>
  </pc:docChgLst>
  <pc:docChgLst>
    <pc:chgData name="Jurgen Van Ryckeghem" userId="c080624c-e89c-404d-a922-96cc22cc294d" providerId="ADAL" clId="{4E912C8F-71D7-4FC8-9E66-11C2D396538E}"/>
    <pc:docChg chg="custSel modSld">
      <pc:chgData name="Jurgen Van Ryckeghem" userId="c080624c-e89c-404d-a922-96cc22cc294d" providerId="ADAL" clId="{4E912C8F-71D7-4FC8-9E66-11C2D396538E}" dt="2023-12-04T14:17:23.197" v="6" actId="14100"/>
      <pc:docMkLst>
        <pc:docMk/>
      </pc:docMkLst>
      <pc:sldChg chg="addSp delSp modSp mod">
        <pc:chgData name="Jurgen Van Ryckeghem" userId="c080624c-e89c-404d-a922-96cc22cc294d" providerId="ADAL" clId="{4E912C8F-71D7-4FC8-9E66-11C2D396538E}" dt="2023-12-04T14:17:23.197" v="6" actId="14100"/>
        <pc:sldMkLst>
          <pc:docMk/>
          <pc:sldMk cId="4116566519" sldId="30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18/09/2025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‹nr.›</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18/09/2025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‹nr.›</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18/09/2025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Energie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Energie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Energie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Energie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Energie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nl-NL"/>
              <a:t>Klik op het pictogram als u een afbeelding wilt toevoegen</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Energie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Energie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B4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a:t>Pijler Energie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‹nr.›</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a:t>Pijler Energie </a:t>
            </a:r>
            <a:br>
              <a:rPr lang="nl-BE"/>
            </a:br>
            <a:r>
              <a:rPr lang="nl-BE" sz="4800"/>
              <a:t>Vak: Elektriciteitsproductie – en distributie</a:t>
            </a:r>
            <a:endParaRPr lang="nl-BE"/>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a:t>1. Situering module - Algemeen</a:t>
            </a:r>
          </a:p>
        </p:txBody>
      </p:sp>
      <p:pic>
        <p:nvPicPr>
          <p:cNvPr id="2050" name="Picture 2" descr="De risico's van werken met elektriciteit | Arbeidsveiligheid.net">
            <a:extLst>
              <a:ext uri="{FF2B5EF4-FFF2-40B4-BE49-F238E27FC236}">
                <a16:creationId xmlns:a16="http://schemas.microsoft.com/office/drawing/2014/main" id="{624CA0CD-C8F8-8F5B-A231-D8DBC77F1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84" y="7413877"/>
            <a:ext cx="5158806" cy="27961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33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BE">
                <a:solidFill>
                  <a:srgbClr val="AADEC8"/>
                </a:solidFill>
              </a:rPr>
              <a:t>Inleiding</a:t>
            </a:r>
          </a:p>
          <a:p>
            <a:pPr marL="571500" indent="-571500">
              <a:buFont typeface="Arial" panose="020B0604020202020204" pitchFamily="34" charset="0"/>
              <a:buChar char="•"/>
            </a:pPr>
            <a:r>
              <a:rPr lang="nl-BE" sz="2800" err="1"/>
              <a:t>Vakinhoud</a:t>
            </a:r>
            <a:endParaRPr lang="nl-BE" sz="2800"/>
          </a:p>
          <a:p>
            <a:pPr marL="571500" indent="-571500">
              <a:buFont typeface="Arial" panose="020B0604020202020204" pitchFamily="34" charset="0"/>
              <a:buChar char="•"/>
            </a:pPr>
            <a:r>
              <a:rPr lang="nl-BE" sz="2800"/>
              <a:t>Overlopen studiefiche</a:t>
            </a:r>
          </a:p>
          <a:p>
            <a:pPr marL="571500" indent="-571500">
              <a:buFont typeface="Arial" panose="020B0604020202020204" pitchFamily="34" charset="0"/>
              <a:buChar char="•"/>
            </a:pPr>
            <a:r>
              <a:rPr lang="nl-BE" sz="2800"/>
              <a:t>Puntenverdeling</a:t>
            </a:r>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a:t>Inhoudsopgave</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a:t>
            </a:fld>
            <a:endParaRPr lang="nl-BE"/>
          </a:p>
        </p:txBody>
      </p:sp>
    </p:spTree>
    <p:extLst>
      <p:ext uri="{BB962C8B-B14F-4D97-AF65-F5344CB8AC3E}">
        <p14:creationId xmlns:p14="http://schemas.microsoft.com/office/powerpoint/2010/main" val="271549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BE" dirty="0" err="1">
                <a:latin typeface="Calibri "/>
                <a:cs typeface="Calibri Light" panose="020F0302020204030204" pitchFamily="34" charset="0"/>
              </a:rPr>
              <a:t>Vakinhoud</a:t>
            </a:r>
            <a:endParaRPr lang="nl-BE" dirty="0">
              <a:latin typeface="Calibri "/>
              <a:cs typeface="Calibri Light" panose="020F0302020204030204" pitchFamily="34" charset="0"/>
            </a:endParaRPr>
          </a:p>
          <a:p>
            <a:pPr marL="702900" lvl="1" indent="-342900">
              <a:buAutoNum type="arabicPeriod"/>
            </a:pPr>
            <a:r>
              <a:rPr lang="nl-BE" sz="1800" dirty="0">
                <a:latin typeface="Calibri "/>
                <a:cs typeface="Calibri Light" panose="020F0302020204030204" pitchFamily="34" charset="0"/>
              </a:rPr>
              <a:t>Inleiding – Elektrische grootheden</a:t>
            </a:r>
          </a:p>
          <a:p>
            <a:pPr marL="702900" lvl="1" indent="-342900">
              <a:buAutoNum type="arabicPeriod"/>
            </a:pPr>
            <a:r>
              <a:rPr lang="nl-BE" sz="1800" dirty="0">
                <a:latin typeface="Calibri "/>
                <a:cs typeface="Calibri Light" panose="020F0302020204030204" pitchFamily="34" charset="0"/>
              </a:rPr>
              <a:t>Centrales &amp; distributie</a:t>
            </a:r>
          </a:p>
          <a:p>
            <a:pPr marL="702900" lvl="1" indent="-342900">
              <a:buAutoNum type="arabicPeriod"/>
            </a:pPr>
            <a:r>
              <a:rPr lang="nl-BE" sz="1800" dirty="0">
                <a:latin typeface="Calibri "/>
                <a:cs typeface="Calibri Light" panose="020F0302020204030204" pitchFamily="34" charset="0"/>
              </a:rPr>
              <a:t>Leidingen</a:t>
            </a:r>
          </a:p>
          <a:p>
            <a:pPr marL="702900" lvl="1" indent="-342900">
              <a:buAutoNum type="arabicPeriod"/>
            </a:pPr>
            <a:r>
              <a:rPr lang="nl-BE" sz="1800" dirty="0">
                <a:latin typeface="Calibri "/>
                <a:cs typeface="Calibri Light" panose="020F0302020204030204" pitchFamily="34" charset="0"/>
              </a:rPr>
              <a:t>Beveiligingen</a:t>
            </a:r>
          </a:p>
          <a:p>
            <a:pPr marL="702900" lvl="1" indent="-342900">
              <a:buFont typeface="Arial" panose="020B0604020202020204" pitchFamily="34" charset="0"/>
              <a:buAutoNum type="arabicPeriod"/>
            </a:pPr>
            <a:r>
              <a:rPr lang="nl-BE" sz="1800" dirty="0">
                <a:latin typeface="Calibri "/>
                <a:cs typeface="Calibri Light" panose="020F0302020204030204" pitchFamily="34" charset="0"/>
              </a:rPr>
              <a:t>Verlichting</a:t>
            </a:r>
          </a:p>
          <a:p>
            <a:pPr marL="702900" lvl="1" indent="-342900">
              <a:buAutoNum type="arabicPeriod"/>
            </a:pPr>
            <a:r>
              <a:rPr lang="nl-BE" sz="1800" dirty="0">
                <a:latin typeface="Calibri "/>
                <a:cs typeface="Calibri Light" panose="020F0302020204030204" pitchFamily="34" charset="0"/>
              </a:rPr>
              <a:t>Transformatoren</a:t>
            </a:r>
          </a:p>
          <a:p>
            <a:pPr marL="702900" lvl="1" indent="-342900">
              <a:buAutoNum type="arabicPeriod"/>
            </a:pPr>
            <a:r>
              <a:rPr lang="nl-BE" sz="1800" dirty="0">
                <a:latin typeface="Calibri "/>
                <a:cs typeface="Calibri Light" panose="020F0302020204030204" pitchFamily="34" charset="0"/>
              </a:rPr>
              <a:t>Motoren &amp; pompen</a:t>
            </a:r>
          </a:p>
          <a:p>
            <a:r>
              <a:rPr lang="nl-BE" dirty="0">
                <a:latin typeface="Calibri "/>
                <a:cs typeface="Calibri Light" panose="020F0302020204030204" pitchFamily="34" charset="0"/>
              </a:rPr>
              <a:t>Toelichting studiefiche </a:t>
            </a:r>
          </a:p>
          <a:p>
            <a:pPr marL="702900" lvl="1" indent="-342900">
              <a:buFont typeface="Arial" panose="020B0604020202020204" pitchFamily="34" charset="0"/>
              <a:buChar char="•"/>
            </a:pPr>
            <a:r>
              <a:rPr lang="nl-BE" sz="2800" dirty="0">
                <a:latin typeface="Calibri "/>
                <a:cs typeface="Calibri Light" panose="020F0302020204030204" pitchFamily="34" charset="0"/>
              </a:rPr>
              <a:t>Raadpleegbaar op www.howest.be/ects</a:t>
            </a:r>
          </a:p>
          <a:p>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a:t>Inleiding</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3</a:t>
            </a:fld>
            <a:endParaRPr lang="nl-BE"/>
          </a:p>
        </p:txBody>
      </p:sp>
      <p:pic>
        <p:nvPicPr>
          <p:cNvPr id="6" name="Afbeelding 5">
            <a:extLst>
              <a:ext uri="{FF2B5EF4-FFF2-40B4-BE49-F238E27FC236}">
                <a16:creationId xmlns:a16="http://schemas.microsoft.com/office/drawing/2014/main" id="{E2127D1F-EDCA-9F7C-7489-A6247787BFD0}"/>
              </a:ext>
            </a:extLst>
          </p:cNvPr>
          <p:cNvPicPr>
            <a:picLocks noChangeAspect="1"/>
          </p:cNvPicPr>
          <p:nvPr/>
        </p:nvPicPr>
        <p:blipFill>
          <a:blip r:embed="rId2"/>
          <a:stretch>
            <a:fillRect/>
          </a:stretch>
        </p:blipFill>
        <p:spPr>
          <a:xfrm>
            <a:off x="8021605" y="7118018"/>
            <a:ext cx="2621082" cy="2188699"/>
          </a:xfrm>
          <a:prstGeom prst="rect">
            <a:avLst/>
          </a:prstGeom>
        </p:spPr>
      </p:pic>
      <p:cxnSp>
        <p:nvCxnSpPr>
          <p:cNvPr id="7" name="Rechte verbindingslijn met pijl 6">
            <a:extLst>
              <a:ext uri="{FF2B5EF4-FFF2-40B4-BE49-F238E27FC236}">
                <a16:creationId xmlns:a16="http://schemas.microsoft.com/office/drawing/2014/main" id="{864C43DA-AF96-961D-125E-4F37081067B5}"/>
              </a:ext>
            </a:extLst>
          </p:cNvPr>
          <p:cNvCxnSpPr/>
          <p:nvPr/>
        </p:nvCxnSpPr>
        <p:spPr>
          <a:xfrm>
            <a:off x="7269395" y="8022528"/>
            <a:ext cx="966158" cy="7660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Tekstvak 7">
            <a:extLst>
              <a:ext uri="{FF2B5EF4-FFF2-40B4-BE49-F238E27FC236}">
                <a16:creationId xmlns:a16="http://schemas.microsoft.com/office/drawing/2014/main" id="{EFD896FF-6EF5-69C5-19A8-D43BB84CCB43}"/>
              </a:ext>
            </a:extLst>
          </p:cNvPr>
          <p:cNvSpPr txBox="1"/>
          <p:nvPr/>
        </p:nvSpPr>
        <p:spPr>
          <a:xfrm>
            <a:off x="12728701" y="2644150"/>
            <a:ext cx="4575794" cy="954107"/>
          </a:xfrm>
          <a:prstGeom prst="rect">
            <a:avLst/>
          </a:prstGeom>
          <a:noFill/>
        </p:spPr>
        <p:txBody>
          <a:bodyPr wrap="square" rtlCol="0">
            <a:spAutoFit/>
          </a:bodyPr>
          <a:lstStyle/>
          <a:p>
            <a:r>
              <a:rPr lang="nl-BE" sz="2000">
                <a:latin typeface="Calibri Light" panose="020F0302020204030204" pitchFamily="34" charset="0"/>
                <a:cs typeface="Calibri Light" panose="020F0302020204030204" pitchFamily="34" charset="0"/>
              </a:rPr>
              <a:t>Cursusmateriaal + </a:t>
            </a:r>
            <a:r>
              <a:rPr lang="nl-BE" sz="2000" err="1">
                <a:latin typeface="Calibri Light" panose="020F0302020204030204" pitchFamily="34" charset="0"/>
                <a:cs typeface="Calibri Light" panose="020F0302020204030204" pitchFamily="34" charset="0"/>
              </a:rPr>
              <a:t>powerpointpresentaties</a:t>
            </a:r>
            <a:endParaRPr lang="nl-BE" sz="200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nl-BE">
                <a:latin typeface="Calibri Light" panose="020F0302020204030204" pitchFamily="34" charset="0"/>
                <a:cs typeface="Calibri Light" panose="020F0302020204030204" pitchFamily="34" charset="0"/>
              </a:rPr>
              <a:t>Alles wordt </a:t>
            </a:r>
            <a:r>
              <a:rPr lang="nl-BE" b="1">
                <a:latin typeface="Calibri Light" panose="020F0302020204030204" pitchFamily="34" charset="0"/>
                <a:cs typeface="Calibri Light" panose="020F0302020204030204" pitchFamily="34" charset="0"/>
              </a:rPr>
              <a:t>voor de les online </a:t>
            </a:r>
            <a:r>
              <a:rPr lang="nl-BE">
                <a:latin typeface="Calibri Light" panose="020F0302020204030204" pitchFamily="34" charset="0"/>
                <a:cs typeface="Calibri Light" panose="020F0302020204030204" pitchFamily="34" charset="0"/>
              </a:rPr>
              <a:t>geplaatst</a:t>
            </a:r>
            <a:br>
              <a:rPr lang="nl-BE">
                <a:latin typeface="Calibri Light" panose="020F0302020204030204" pitchFamily="34" charset="0"/>
                <a:cs typeface="Calibri Light" panose="020F0302020204030204" pitchFamily="34" charset="0"/>
              </a:rPr>
            </a:br>
            <a:r>
              <a:rPr lang="nl-BE">
                <a:latin typeface="Calibri Light" panose="020F0302020204030204" pitchFamily="34" charset="0"/>
                <a:cs typeface="Calibri Light" panose="020F0302020204030204" pitchFamily="34" charset="0"/>
              </a:rPr>
              <a:t>op LEHO</a:t>
            </a:r>
          </a:p>
        </p:txBody>
      </p:sp>
      <p:cxnSp>
        <p:nvCxnSpPr>
          <p:cNvPr id="9" name="Rechte verbindingslijn 8">
            <a:extLst>
              <a:ext uri="{FF2B5EF4-FFF2-40B4-BE49-F238E27FC236}">
                <a16:creationId xmlns:a16="http://schemas.microsoft.com/office/drawing/2014/main" id="{9937970A-2AD8-7371-6ACA-4D2888C3F83A}"/>
              </a:ext>
            </a:extLst>
          </p:cNvPr>
          <p:cNvCxnSpPr/>
          <p:nvPr/>
        </p:nvCxnSpPr>
        <p:spPr>
          <a:xfrm>
            <a:off x="12456212" y="2644150"/>
            <a:ext cx="0" cy="332509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Afbeelding 9">
            <a:extLst>
              <a:ext uri="{FF2B5EF4-FFF2-40B4-BE49-F238E27FC236}">
                <a16:creationId xmlns:a16="http://schemas.microsoft.com/office/drawing/2014/main" id="{AC74704F-D2D2-3F40-EA3D-D0D8103D66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8372" y="3779885"/>
            <a:ext cx="2841272" cy="189418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grpSp>
        <p:nvGrpSpPr>
          <p:cNvPr id="11" name="Groep 10">
            <a:extLst>
              <a:ext uri="{FF2B5EF4-FFF2-40B4-BE49-F238E27FC236}">
                <a16:creationId xmlns:a16="http://schemas.microsoft.com/office/drawing/2014/main" id="{FE7B1263-79C7-2A8B-A389-763BB5F4EBD4}"/>
              </a:ext>
            </a:extLst>
          </p:cNvPr>
          <p:cNvGrpSpPr/>
          <p:nvPr/>
        </p:nvGrpSpPr>
        <p:grpSpPr>
          <a:xfrm>
            <a:off x="12994884" y="6132693"/>
            <a:ext cx="4804806" cy="1277870"/>
            <a:chOff x="159877" y="4528622"/>
            <a:chExt cx="4804806" cy="1277870"/>
          </a:xfrm>
        </p:grpSpPr>
        <p:sp>
          <p:nvSpPr>
            <p:cNvPr id="12" name="Text Box 3">
              <a:extLst>
                <a:ext uri="{FF2B5EF4-FFF2-40B4-BE49-F238E27FC236}">
                  <a16:creationId xmlns:a16="http://schemas.microsoft.com/office/drawing/2014/main" id="{36C73883-ED50-8C0E-B938-A64F2CCF7BA1}"/>
                </a:ext>
              </a:extLst>
            </p:cNvPr>
            <p:cNvSpPr txBox="1">
              <a:spLocks noChangeArrowheads="1"/>
            </p:cNvSpPr>
            <p:nvPr/>
          </p:nvSpPr>
          <p:spPr bwMode="auto">
            <a:xfrm>
              <a:off x="159877" y="4528622"/>
              <a:ext cx="4804806" cy="1277870"/>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bodyPr>
            <a:lstStyle/>
            <a:p>
              <a:pPr fontAlgn="base">
                <a:spcBef>
                  <a:spcPct val="0"/>
                </a:spcBef>
                <a:spcAft>
                  <a:spcPct val="0"/>
                </a:spcAft>
              </a:pPr>
              <a:r>
                <a:rPr lang="nl-NL" sz="1400" b="1">
                  <a:latin typeface="Calibri Light" panose="020F0302020204030204" pitchFamily="34" charset="0"/>
                  <a:cs typeface="Calibri Light" panose="020F0302020204030204" pitchFamily="34" charset="0"/>
                </a:rPr>
                <a:t>Contactgegevens:</a:t>
              </a:r>
            </a:p>
            <a:p>
              <a:pPr fontAlgn="base">
                <a:spcBef>
                  <a:spcPct val="0"/>
                </a:spcBef>
                <a:spcAft>
                  <a:spcPct val="0"/>
                </a:spcAft>
              </a:pPr>
              <a:r>
                <a:rPr lang="nl-BE" sz="1400">
                  <a:latin typeface="Calibri Light" panose="020F0302020204030204" pitchFamily="34" charset="0"/>
                  <a:cs typeface="Calibri Light" panose="020F0302020204030204" pitchFamily="34" charset="0"/>
                </a:rPr>
                <a:t>Arne Bauwens</a:t>
              </a:r>
            </a:p>
            <a:p>
              <a:pPr fontAlgn="base">
                <a:spcBef>
                  <a:spcPct val="0"/>
                </a:spcBef>
                <a:spcAft>
                  <a:spcPct val="0"/>
                </a:spcAft>
              </a:pPr>
              <a:r>
                <a:rPr lang="nl-BE" sz="1400">
                  <a:latin typeface="Calibri Light" panose="020F0302020204030204" pitchFamily="34" charset="0"/>
                  <a:cs typeface="Calibri Light" panose="020F0302020204030204" pitchFamily="34" charset="0"/>
                </a:rPr>
                <a:t>    Functie:	        Docent, </a:t>
              </a:r>
              <a:r>
                <a:rPr lang="nl-BE" sz="1400" err="1">
                  <a:latin typeface="Calibri Light" panose="020F0302020204030204" pitchFamily="34" charset="0"/>
                  <a:cs typeface="Calibri Light" panose="020F0302020204030204" pitchFamily="34" charset="0"/>
                </a:rPr>
                <a:t>onderzoeksmedewerker</a:t>
              </a:r>
              <a:br>
                <a:rPr lang="nl-BE" sz="1400">
                  <a:latin typeface="Calibri Light" panose="020F0302020204030204" pitchFamily="34" charset="0"/>
                  <a:cs typeface="Calibri Light" panose="020F0302020204030204" pitchFamily="34" charset="0"/>
                </a:rPr>
              </a:br>
              <a:r>
                <a:rPr lang="nl-BE" sz="1400">
                  <a:latin typeface="Calibri Light" panose="020F0302020204030204" pitchFamily="34" charset="0"/>
                  <a:cs typeface="Calibri Light" panose="020F0302020204030204" pitchFamily="34" charset="0"/>
                </a:rPr>
                <a:t>    Opleiding:         BANABA </a:t>
              </a:r>
              <a:r>
                <a:rPr lang="nl-BE" sz="1400" err="1">
                  <a:latin typeface="Calibri Light" panose="020F0302020204030204" pitchFamily="34" charset="0"/>
                  <a:cs typeface="Calibri Light" panose="020F0302020204030204" pitchFamily="34" charset="0"/>
                </a:rPr>
                <a:t>Sustainable</a:t>
              </a:r>
              <a:r>
                <a:rPr lang="nl-BE" sz="1400">
                  <a:latin typeface="Calibri Light" panose="020F0302020204030204" pitchFamily="34" charset="0"/>
                  <a:cs typeface="Calibri Light" panose="020F0302020204030204" pitchFamily="34" charset="0"/>
                </a:rPr>
                <a:t> Energy Management</a:t>
              </a:r>
            </a:p>
            <a:p>
              <a:pPr fontAlgn="base">
                <a:spcBef>
                  <a:spcPct val="0"/>
                </a:spcBef>
                <a:spcAft>
                  <a:spcPct val="0"/>
                </a:spcAft>
              </a:pPr>
              <a:r>
                <a:rPr lang="nl-BE" sz="1400">
                  <a:latin typeface="Calibri Light" panose="020F0302020204030204" pitchFamily="34" charset="0"/>
                  <a:cs typeface="Calibri Light" panose="020F0302020204030204" pitchFamily="34" charset="0"/>
                </a:rPr>
                <a:t>    E-mailadres:     arne.bauwens@howest.be</a:t>
              </a:r>
            </a:p>
            <a:p>
              <a:pPr fontAlgn="base">
                <a:spcBef>
                  <a:spcPct val="0"/>
                </a:spcBef>
                <a:spcAft>
                  <a:spcPct val="0"/>
                </a:spcAft>
              </a:pPr>
              <a:endParaRPr lang="nl-BE" sz="1200">
                <a:solidFill>
                  <a:schemeClr val="bg1"/>
                </a:solidFill>
                <a:latin typeface="Arial" pitchFamily="34" charset="0"/>
              </a:endParaRPr>
            </a:p>
          </p:txBody>
        </p:sp>
        <p:cxnSp>
          <p:nvCxnSpPr>
            <p:cNvPr id="13" name="Rechte verbindingslijn 12">
              <a:extLst>
                <a:ext uri="{FF2B5EF4-FFF2-40B4-BE49-F238E27FC236}">
                  <a16:creationId xmlns:a16="http://schemas.microsoft.com/office/drawing/2014/main" id="{39D828BF-7274-7578-6AE6-F400A8A89011}"/>
                </a:ext>
              </a:extLst>
            </p:cNvPr>
            <p:cNvCxnSpPr/>
            <p:nvPr/>
          </p:nvCxnSpPr>
          <p:spPr>
            <a:xfrm>
              <a:off x="310551" y="4995161"/>
              <a:ext cx="0" cy="6211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9062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Afbeelding 23">
            <a:extLst>
              <a:ext uri="{FF2B5EF4-FFF2-40B4-BE49-F238E27FC236}">
                <a16:creationId xmlns:a16="http://schemas.microsoft.com/office/drawing/2014/main" id="{A39B97D1-2A07-02D6-EF18-1494D956E382}"/>
              </a:ext>
            </a:extLst>
          </p:cNvPr>
          <p:cNvPicPr>
            <a:picLocks noChangeAspect="1"/>
          </p:cNvPicPr>
          <p:nvPr/>
        </p:nvPicPr>
        <p:blipFill>
          <a:blip r:embed="rId2"/>
          <a:stretch>
            <a:fillRect/>
          </a:stretch>
        </p:blipFill>
        <p:spPr>
          <a:xfrm>
            <a:off x="2138082" y="5223975"/>
            <a:ext cx="4287432" cy="3281290"/>
          </a:xfrm>
          <a:prstGeom prst="rect">
            <a:avLst/>
          </a:prstGeom>
          <a:ln>
            <a:solidFill>
              <a:schemeClr val="tx1"/>
            </a:solidFill>
          </a:ln>
        </p:spPr>
      </p:pic>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BE" dirty="0" err="1">
                <a:latin typeface="Calibri "/>
                <a:cs typeface="Calibri Light" panose="020F0302020204030204" pitchFamily="34" charset="0"/>
              </a:rPr>
              <a:t>Vakinhoud</a:t>
            </a:r>
            <a:endParaRPr lang="nl-BE" dirty="0">
              <a:latin typeface="Calibri "/>
              <a:cs typeface="Calibri Light" panose="020F0302020204030204" pitchFamily="34" charset="0"/>
            </a:endParaRPr>
          </a:p>
          <a:p>
            <a:pPr marL="457200" indent="-457200">
              <a:buFont typeface="Arial" panose="020B0604020202020204" pitchFamily="34" charset="0"/>
              <a:buChar char="•"/>
            </a:pPr>
            <a:r>
              <a:rPr lang="nl-BE" sz="2800" dirty="0">
                <a:latin typeface="Calibri "/>
                <a:cs typeface="Calibri Light" panose="020F0302020204030204" pitchFamily="34" charset="0"/>
              </a:rPr>
              <a:t>Gezonde combinatie van theorie en praktijk</a:t>
            </a:r>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a:t>Inleiding</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4</a:t>
            </a:fld>
            <a:endParaRPr lang="nl-BE"/>
          </a:p>
        </p:txBody>
      </p:sp>
      <p:pic>
        <p:nvPicPr>
          <p:cNvPr id="17" name="Afbeelding 16">
            <a:extLst>
              <a:ext uri="{FF2B5EF4-FFF2-40B4-BE49-F238E27FC236}">
                <a16:creationId xmlns:a16="http://schemas.microsoft.com/office/drawing/2014/main" id="{F4B67A87-0E1B-BF9C-56EE-47DF77D7202E}"/>
              </a:ext>
            </a:extLst>
          </p:cNvPr>
          <p:cNvPicPr>
            <a:picLocks noChangeAspect="1"/>
          </p:cNvPicPr>
          <p:nvPr/>
        </p:nvPicPr>
        <p:blipFill>
          <a:blip r:embed="rId3"/>
          <a:stretch>
            <a:fillRect/>
          </a:stretch>
        </p:blipFill>
        <p:spPr>
          <a:xfrm>
            <a:off x="11026229" y="5643984"/>
            <a:ext cx="6515270" cy="3244028"/>
          </a:xfrm>
          <a:prstGeom prst="rect">
            <a:avLst/>
          </a:prstGeom>
          <a:ln>
            <a:solidFill>
              <a:schemeClr val="tx1"/>
            </a:solidFill>
          </a:ln>
        </p:spPr>
      </p:pic>
      <p:pic>
        <p:nvPicPr>
          <p:cNvPr id="19" name="Afbeelding 18">
            <a:extLst>
              <a:ext uri="{FF2B5EF4-FFF2-40B4-BE49-F238E27FC236}">
                <a16:creationId xmlns:a16="http://schemas.microsoft.com/office/drawing/2014/main" id="{83F2B3BB-900D-245A-0824-56819BDCE611}"/>
              </a:ext>
            </a:extLst>
          </p:cNvPr>
          <p:cNvPicPr>
            <a:picLocks noChangeAspect="1"/>
          </p:cNvPicPr>
          <p:nvPr/>
        </p:nvPicPr>
        <p:blipFill rotWithShape="1">
          <a:blip r:embed="rId4"/>
          <a:srcRect r="14543" b="32111"/>
          <a:stretch/>
        </p:blipFill>
        <p:spPr>
          <a:xfrm>
            <a:off x="5821312" y="7169659"/>
            <a:ext cx="5554156" cy="1985559"/>
          </a:xfrm>
          <a:prstGeom prst="rect">
            <a:avLst/>
          </a:prstGeom>
          <a:ln>
            <a:solidFill>
              <a:schemeClr val="tx1"/>
            </a:solidFill>
          </a:ln>
        </p:spPr>
      </p:pic>
      <p:pic>
        <p:nvPicPr>
          <p:cNvPr id="22" name="Afbeelding 21">
            <a:extLst>
              <a:ext uri="{FF2B5EF4-FFF2-40B4-BE49-F238E27FC236}">
                <a16:creationId xmlns:a16="http://schemas.microsoft.com/office/drawing/2014/main" id="{D0C1C9CF-450A-294E-03D6-92B7C644800B}"/>
              </a:ext>
            </a:extLst>
          </p:cNvPr>
          <p:cNvPicPr>
            <a:picLocks noChangeAspect="1"/>
          </p:cNvPicPr>
          <p:nvPr/>
        </p:nvPicPr>
        <p:blipFill>
          <a:blip r:embed="rId5"/>
          <a:stretch>
            <a:fillRect/>
          </a:stretch>
        </p:blipFill>
        <p:spPr>
          <a:xfrm>
            <a:off x="14613557" y="2091062"/>
            <a:ext cx="3548836" cy="3369217"/>
          </a:xfrm>
          <a:prstGeom prst="rect">
            <a:avLst/>
          </a:prstGeom>
          <a:ln>
            <a:solidFill>
              <a:schemeClr val="tx1"/>
            </a:solidFill>
          </a:ln>
        </p:spPr>
      </p:pic>
      <p:pic>
        <p:nvPicPr>
          <p:cNvPr id="28" name="Afbeelding 27">
            <a:extLst>
              <a:ext uri="{FF2B5EF4-FFF2-40B4-BE49-F238E27FC236}">
                <a16:creationId xmlns:a16="http://schemas.microsoft.com/office/drawing/2014/main" id="{4F8D25B2-4797-9E3E-1E45-3E2B9E4B8DDE}"/>
              </a:ext>
            </a:extLst>
          </p:cNvPr>
          <p:cNvPicPr>
            <a:picLocks noChangeAspect="1"/>
          </p:cNvPicPr>
          <p:nvPr/>
        </p:nvPicPr>
        <p:blipFill>
          <a:blip r:embed="rId6"/>
          <a:stretch>
            <a:fillRect/>
          </a:stretch>
        </p:blipFill>
        <p:spPr>
          <a:xfrm>
            <a:off x="9938112" y="3775671"/>
            <a:ext cx="4893257" cy="2672513"/>
          </a:xfrm>
          <a:prstGeom prst="rect">
            <a:avLst/>
          </a:prstGeom>
          <a:ln>
            <a:solidFill>
              <a:schemeClr val="tx1"/>
            </a:solidFill>
          </a:ln>
        </p:spPr>
      </p:pic>
      <p:pic>
        <p:nvPicPr>
          <p:cNvPr id="30" name="Afbeelding 29">
            <a:extLst>
              <a:ext uri="{FF2B5EF4-FFF2-40B4-BE49-F238E27FC236}">
                <a16:creationId xmlns:a16="http://schemas.microsoft.com/office/drawing/2014/main" id="{95465B86-FB8C-76CF-B40A-267CFDF63BEC}"/>
              </a:ext>
            </a:extLst>
          </p:cNvPr>
          <p:cNvPicPr>
            <a:picLocks noChangeAspect="1"/>
          </p:cNvPicPr>
          <p:nvPr/>
        </p:nvPicPr>
        <p:blipFill>
          <a:blip r:embed="rId7"/>
          <a:stretch>
            <a:fillRect/>
          </a:stretch>
        </p:blipFill>
        <p:spPr>
          <a:xfrm>
            <a:off x="12787010" y="157113"/>
            <a:ext cx="2884790" cy="4131237"/>
          </a:xfrm>
          <a:prstGeom prst="rect">
            <a:avLst/>
          </a:prstGeom>
          <a:ln>
            <a:solidFill>
              <a:schemeClr val="tx1"/>
            </a:solidFill>
          </a:ln>
        </p:spPr>
      </p:pic>
      <p:pic>
        <p:nvPicPr>
          <p:cNvPr id="32" name="Afbeelding 31">
            <a:extLst>
              <a:ext uri="{FF2B5EF4-FFF2-40B4-BE49-F238E27FC236}">
                <a16:creationId xmlns:a16="http://schemas.microsoft.com/office/drawing/2014/main" id="{A7269CC5-379A-0A09-D252-8CCB70A809AE}"/>
              </a:ext>
            </a:extLst>
          </p:cNvPr>
          <p:cNvPicPr>
            <a:picLocks noChangeAspect="1"/>
          </p:cNvPicPr>
          <p:nvPr/>
        </p:nvPicPr>
        <p:blipFill>
          <a:blip r:embed="rId8"/>
          <a:stretch>
            <a:fillRect/>
          </a:stretch>
        </p:blipFill>
        <p:spPr>
          <a:xfrm>
            <a:off x="4952700" y="3968251"/>
            <a:ext cx="5818566" cy="2743272"/>
          </a:xfrm>
          <a:prstGeom prst="rect">
            <a:avLst/>
          </a:prstGeom>
          <a:ln>
            <a:solidFill>
              <a:schemeClr val="tx1"/>
            </a:solidFill>
          </a:ln>
        </p:spPr>
      </p:pic>
    </p:spTree>
    <p:extLst>
      <p:ext uri="{BB962C8B-B14F-4D97-AF65-F5344CB8AC3E}">
        <p14:creationId xmlns:p14="http://schemas.microsoft.com/office/powerpoint/2010/main" val="3768447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r>
              <a:rPr lang="nl-BE" dirty="0">
                <a:latin typeface="Calibri "/>
                <a:cs typeface="Calibri Light" panose="020F0302020204030204" pitchFamily="34" charset="0"/>
              </a:rPr>
              <a:t>Situering module (3 </a:t>
            </a:r>
            <a:r>
              <a:rPr lang="nl-BE" dirty="0" err="1">
                <a:latin typeface="Calibri "/>
                <a:cs typeface="Calibri Light" panose="020F0302020204030204" pitchFamily="34" charset="0"/>
              </a:rPr>
              <a:t>sp</a:t>
            </a:r>
            <a:r>
              <a:rPr lang="nl-BE" dirty="0">
                <a:latin typeface="Calibri "/>
                <a:cs typeface="Calibri Light" panose="020F0302020204030204" pitchFamily="34" charset="0"/>
              </a:rPr>
              <a:t>)</a:t>
            </a:r>
          </a:p>
          <a:p>
            <a:pPr marL="457200" indent="-457200">
              <a:buFont typeface="Arial" panose="020B0604020202020204" pitchFamily="34" charset="0"/>
              <a:buChar char="•"/>
            </a:pPr>
            <a:r>
              <a:rPr lang="nl-BE" sz="2800" dirty="0">
                <a:latin typeface="Calibri "/>
                <a:cs typeface="Calibri Light" panose="020F0302020204030204" pitchFamily="34" charset="0"/>
              </a:rPr>
              <a:t>Les/labo’s/… gedurende eerste 6 weken</a:t>
            </a:r>
          </a:p>
          <a:p>
            <a:pPr marL="457200" indent="-457200">
              <a:buFont typeface="Arial" panose="020B0604020202020204" pitchFamily="34" charset="0"/>
              <a:buChar char="•"/>
            </a:pPr>
            <a:r>
              <a:rPr lang="nl-BE" sz="2800" dirty="0">
                <a:latin typeface="Calibri "/>
                <a:cs typeface="Calibri Light" panose="020F0302020204030204" pitchFamily="34" charset="0"/>
              </a:rPr>
              <a:t>Examen in januari</a:t>
            </a:r>
          </a:p>
          <a:p>
            <a:pPr marL="457200" indent="-457200">
              <a:buFont typeface="Arial" panose="020B0604020202020204" pitchFamily="34" charset="0"/>
              <a:buChar char="•"/>
            </a:pPr>
            <a:r>
              <a:rPr lang="nl-BE" sz="2800" dirty="0">
                <a:latin typeface="Calibri "/>
                <a:cs typeface="Calibri Light" panose="020F0302020204030204" pitchFamily="34" charset="0"/>
              </a:rPr>
              <a:t>4 CU per lesweek </a:t>
            </a:r>
          </a:p>
          <a:p>
            <a:pPr marL="457200" indent="-457200">
              <a:buFont typeface="Arial" panose="020B0604020202020204" pitchFamily="34" charset="0"/>
              <a:buChar char="•"/>
            </a:pPr>
            <a:endParaRPr lang="nl-BE" sz="2800" dirty="0">
              <a:latin typeface="Calibri "/>
              <a:cs typeface="Calibri Light" panose="020F0302020204030204" pitchFamily="34" charset="0"/>
            </a:endParaRPr>
          </a:p>
          <a:p>
            <a:pPr marL="457200" indent="-457200">
              <a:buFont typeface="Arial" panose="020B0604020202020204" pitchFamily="34" charset="0"/>
              <a:buChar char="•"/>
            </a:pPr>
            <a:endParaRPr lang="nl-BE" sz="2800" dirty="0">
              <a:latin typeface="Calibri "/>
              <a:cs typeface="Calibri Light" panose="020F0302020204030204" pitchFamily="34" charset="0"/>
            </a:endParaRPr>
          </a:p>
          <a:p>
            <a:pPr marL="457200" indent="-457200">
              <a:buFont typeface="Arial" panose="020B0604020202020204" pitchFamily="34" charset="0"/>
              <a:buChar char="•"/>
            </a:pPr>
            <a:endParaRPr lang="nl-BE" sz="2800" dirty="0">
              <a:latin typeface="Calibri "/>
              <a:cs typeface="Calibri Light" panose="020F0302020204030204" pitchFamily="34" charset="0"/>
            </a:endParaRPr>
          </a:p>
          <a:p>
            <a:pPr marL="457200" indent="-457200">
              <a:buFont typeface="Arial" panose="020B0604020202020204" pitchFamily="34" charset="0"/>
              <a:buChar char="•"/>
            </a:pPr>
            <a:r>
              <a:rPr lang="nl-BE" sz="2800" dirty="0">
                <a:latin typeface="Calibri "/>
                <a:cs typeface="Calibri Light" panose="020F0302020204030204" pitchFamily="34" charset="0"/>
              </a:rPr>
              <a:t>Evaluatie:</a:t>
            </a:r>
          </a:p>
          <a:p>
            <a:pPr marL="1143000" lvl="1" indent="-457200">
              <a:buFont typeface="Arial" panose="020B0604020202020204" pitchFamily="34" charset="0"/>
              <a:buChar char="•"/>
            </a:pPr>
            <a:r>
              <a:rPr lang="nl-BE" sz="2800" dirty="0">
                <a:latin typeface="Calibri "/>
                <a:cs typeface="Calibri Light" panose="020F0302020204030204" pitchFamily="34" charset="0"/>
              </a:rPr>
              <a:t>80% - Schriftelijk examen</a:t>
            </a:r>
          </a:p>
          <a:p>
            <a:pPr marL="1143000" lvl="1" indent="-457200">
              <a:buFont typeface="Arial" panose="020B0604020202020204" pitchFamily="34" charset="0"/>
              <a:buChar char="•"/>
            </a:pPr>
            <a:r>
              <a:rPr lang="nl-BE" sz="2800" dirty="0">
                <a:latin typeface="Calibri "/>
                <a:cs typeface="Calibri Light" panose="020F0302020204030204" pitchFamily="34" charset="0"/>
              </a:rPr>
              <a:t>20% - Taken/permanente evaluatie</a:t>
            </a:r>
          </a:p>
          <a:p>
            <a:pPr lvl="1"/>
            <a:r>
              <a:rPr lang="nl-BE" sz="2800" dirty="0">
                <a:solidFill>
                  <a:srgbClr val="C00000"/>
                </a:solidFill>
                <a:latin typeface="Calibri "/>
                <a:cs typeface="Calibri Light" panose="020F0302020204030204" pitchFamily="34" charset="0"/>
              </a:rPr>
              <a:t>      Niet </a:t>
            </a:r>
            <a:r>
              <a:rPr lang="nl-BE" sz="2800" dirty="0" err="1">
                <a:solidFill>
                  <a:srgbClr val="C00000"/>
                </a:solidFill>
                <a:latin typeface="Calibri "/>
                <a:cs typeface="Calibri Light" panose="020F0302020204030204" pitchFamily="34" charset="0"/>
              </a:rPr>
              <a:t>herneembaar</a:t>
            </a:r>
            <a:r>
              <a:rPr lang="nl-BE" sz="2800" dirty="0">
                <a:solidFill>
                  <a:srgbClr val="C00000"/>
                </a:solidFill>
                <a:latin typeface="Calibri "/>
                <a:cs typeface="Calibri Light" panose="020F0302020204030204" pitchFamily="34" charset="0"/>
              </a:rPr>
              <a:t> in 2</a:t>
            </a:r>
            <a:r>
              <a:rPr lang="nl-BE" sz="2800" baseline="30000" dirty="0">
                <a:solidFill>
                  <a:srgbClr val="C00000"/>
                </a:solidFill>
                <a:latin typeface="Calibri "/>
                <a:cs typeface="Calibri Light" panose="020F0302020204030204" pitchFamily="34" charset="0"/>
              </a:rPr>
              <a:t>e</a:t>
            </a:r>
            <a:r>
              <a:rPr lang="nl-BE" sz="2800" dirty="0">
                <a:solidFill>
                  <a:srgbClr val="C00000"/>
                </a:solidFill>
                <a:latin typeface="Calibri "/>
                <a:cs typeface="Calibri Light" panose="020F0302020204030204" pitchFamily="34" charset="0"/>
              </a:rPr>
              <a:t> zit!!</a:t>
            </a:r>
          </a:p>
          <a:p>
            <a:pPr marL="457200" indent="-457200">
              <a:buFont typeface="Arial" panose="020B0604020202020204" pitchFamily="34" charset="0"/>
              <a:buChar char="•"/>
            </a:pPr>
            <a:endParaRPr lang="nl-BE" sz="2800" dirty="0">
              <a:latin typeface="Calibri "/>
              <a:cs typeface="Calibri Light" panose="020F0302020204030204" pitchFamily="34" charset="0"/>
            </a:endParaRPr>
          </a:p>
          <a:p>
            <a:pPr marL="457200" indent="-457200">
              <a:buFont typeface="Arial" panose="020B0604020202020204" pitchFamily="34" charset="0"/>
              <a:buChar char="•"/>
            </a:pPr>
            <a:endParaRPr lang="nl-BE" sz="2800" dirty="0">
              <a:latin typeface="Calibri "/>
              <a:cs typeface="Calibri Light" panose="020F0302020204030204" pitchFamily="34" charset="0"/>
            </a:endParaRPr>
          </a:p>
          <a:p>
            <a:pPr marL="457200" indent="-457200">
              <a:buFont typeface="Arial" panose="020B0604020202020204" pitchFamily="34" charset="0"/>
              <a:buChar char="•"/>
            </a:pPr>
            <a:endParaRPr lang="nl-BE" sz="2800" dirty="0">
              <a:latin typeface="Calibri "/>
              <a:cs typeface="Calibri Light" panose="020F0302020204030204" pitchFamily="34" charset="0"/>
            </a:endParaRPr>
          </a:p>
          <a:p>
            <a:pPr marL="457200" indent="-457200">
              <a:buFont typeface="Arial" panose="020B0604020202020204" pitchFamily="34" charset="0"/>
              <a:buChar char="•"/>
            </a:pPr>
            <a:endParaRPr lang="nl-BE" sz="2800" dirty="0">
              <a:latin typeface="Calibri "/>
              <a:cs typeface="Calibri Light" panose="020F0302020204030204" pitchFamily="34" charset="0"/>
            </a:endParaRPr>
          </a:p>
          <a:p>
            <a:pPr lvl="1"/>
            <a:endParaRPr lang="nl-BE" sz="2800" dirty="0">
              <a:latin typeface="Calibri "/>
              <a:cs typeface="Calibri Light" panose="020F0302020204030204" pitchFamily="34" charset="0"/>
            </a:endParaRPr>
          </a:p>
          <a:p>
            <a:endParaRPr lang="nl-BE" sz="2800"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a:t>Inleiding</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5</a:t>
            </a:fld>
            <a:endParaRPr lang="nl-BE"/>
          </a:p>
        </p:txBody>
      </p:sp>
      <p:pic>
        <p:nvPicPr>
          <p:cNvPr id="16" name="Afbeelding 15">
            <a:extLst>
              <a:ext uri="{FF2B5EF4-FFF2-40B4-BE49-F238E27FC236}">
                <a16:creationId xmlns:a16="http://schemas.microsoft.com/office/drawing/2014/main" id="{03EEEFF5-B634-9ECC-F206-8BC72001CEBF}"/>
              </a:ext>
            </a:extLst>
          </p:cNvPr>
          <p:cNvPicPr>
            <a:picLocks noChangeAspect="1"/>
          </p:cNvPicPr>
          <p:nvPr/>
        </p:nvPicPr>
        <p:blipFill>
          <a:blip r:embed="rId2"/>
          <a:stretch>
            <a:fillRect/>
          </a:stretch>
        </p:blipFill>
        <p:spPr>
          <a:xfrm>
            <a:off x="7589936" y="1843858"/>
            <a:ext cx="9693982" cy="7124886"/>
          </a:xfrm>
          <a:prstGeom prst="rect">
            <a:avLst/>
          </a:prstGeom>
        </p:spPr>
      </p:pic>
      <p:grpSp>
        <p:nvGrpSpPr>
          <p:cNvPr id="19" name="Groep 18">
            <a:extLst>
              <a:ext uri="{FF2B5EF4-FFF2-40B4-BE49-F238E27FC236}">
                <a16:creationId xmlns:a16="http://schemas.microsoft.com/office/drawing/2014/main" id="{CAFB78D5-36A9-953D-CB76-E530054E4F00}"/>
              </a:ext>
            </a:extLst>
          </p:cNvPr>
          <p:cNvGrpSpPr/>
          <p:nvPr/>
        </p:nvGrpSpPr>
        <p:grpSpPr>
          <a:xfrm>
            <a:off x="10887281" y="3558924"/>
            <a:ext cx="2151142" cy="5025911"/>
            <a:chOff x="10887281" y="3558924"/>
            <a:chExt cx="2151142" cy="5025911"/>
          </a:xfrm>
        </p:grpSpPr>
        <p:sp>
          <p:nvSpPr>
            <p:cNvPr id="17" name="Rechthoek 16">
              <a:extLst>
                <a:ext uri="{FF2B5EF4-FFF2-40B4-BE49-F238E27FC236}">
                  <a16:creationId xmlns:a16="http://schemas.microsoft.com/office/drawing/2014/main" id="{7BD20C92-0252-229E-486E-416B6B62AF6D}"/>
                </a:ext>
              </a:extLst>
            </p:cNvPr>
            <p:cNvSpPr/>
            <p:nvPr/>
          </p:nvSpPr>
          <p:spPr>
            <a:xfrm>
              <a:off x="10887281" y="3558924"/>
              <a:ext cx="2151142" cy="5025911"/>
            </a:xfrm>
            <a:prstGeom prst="rect">
              <a:avLst/>
            </a:prstGeom>
            <a:noFill/>
            <a:ln w="38100">
              <a:solidFill>
                <a:srgbClr val="CA4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B813690B-DDF0-3DC4-10AA-EA93D9F52319}"/>
                </a:ext>
              </a:extLst>
            </p:cNvPr>
            <p:cNvSpPr/>
            <p:nvPr/>
          </p:nvSpPr>
          <p:spPr>
            <a:xfrm>
              <a:off x="10887281" y="4066559"/>
              <a:ext cx="1078860" cy="1076941"/>
            </a:xfrm>
            <a:prstGeom prst="rect">
              <a:avLst/>
            </a:prstGeom>
            <a:noFill/>
            <a:ln w="38100">
              <a:solidFill>
                <a:srgbClr val="CA48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21" name="Graphic 20" descr="Pijl-rechts met effen opvulling">
            <a:extLst>
              <a:ext uri="{FF2B5EF4-FFF2-40B4-BE49-F238E27FC236}">
                <a16:creationId xmlns:a16="http://schemas.microsoft.com/office/drawing/2014/main" id="{18F621EA-22F5-ACAC-F3EA-0316A83584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3542" y="4147829"/>
            <a:ext cx="914400" cy="914400"/>
          </a:xfrm>
          <a:prstGeom prst="rect">
            <a:avLst/>
          </a:prstGeom>
        </p:spPr>
      </p:pic>
      <p:sp>
        <p:nvSpPr>
          <p:cNvPr id="22" name="Tekstvak 21">
            <a:extLst>
              <a:ext uri="{FF2B5EF4-FFF2-40B4-BE49-F238E27FC236}">
                <a16:creationId xmlns:a16="http://schemas.microsoft.com/office/drawing/2014/main" id="{AE6B1518-3D85-03C9-328C-A4AD4A36CC9D}"/>
              </a:ext>
            </a:extLst>
          </p:cNvPr>
          <p:cNvSpPr txBox="1"/>
          <p:nvPr/>
        </p:nvSpPr>
        <p:spPr>
          <a:xfrm>
            <a:off x="1176215" y="4887430"/>
            <a:ext cx="6071879" cy="1231106"/>
          </a:xfrm>
          <a:prstGeom prst="rect">
            <a:avLst/>
          </a:prstGeom>
          <a:noFill/>
        </p:spPr>
        <p:txBody>
          <a:bodyPr wrap="square" rtlCol="0">
            <a:spAutoFit/>
          </a:bodyPr>
          <a:lstStyle/>
          <a:p>
            <a:pPr algn="ctr"/>
            <a:r>
              <a:rPr lang="nl-BE" sz="2800" dirty="0">
                <a:solidFill>
                  <a:srgbClr val="C00000"/>
                </a:solidFill>
                <a:latin typeface="Calibri "/>
                <a:cs typeface="Calibri Light" panose="020F0302020204030204" pitchFamily="34" charset="0"/>
              </a:rPr>
              <a:t>! Noodzakelijke basiskennis voor </a:t>
            </a:r>
            <a:br>
              <a:rPr lang="nl-BE" sz="2800" dirty="0">
                <a:solidFill>
                  <a:srgbClr val="C00000"/>
                </a:solidFill>
                <a:latin typeface="Calibri "/>
                <a:cs typeface="Calibri Light" panose="020F0302020204030204" pitchFamily="34" charset="0"/>
              </a:rPr>
            </a:br>
            <a:r>
              <a:rPr lang="nl-BE" sz="2800" dirty="0">
                <a:solidFill>
                  <a:srgbClr val="C00000"/>
                </a:solidFill>
                <a:latin typeface="Calibri "/>
                <a:cs typeface="Calibri Light" panose="020F0302020204030204" pitchFamily="34" charset="0"/>
              </a:rPr>
              <a:t>opvolgende modules !</a:t>
            </a:r>
          </a:p>
          <a:p>
            <a:endParaRPr lang="nl-NL" dirty="0"/>
          </a:p>
        </p:txBody>
      </p:sp>
    </p:spTree>
    <p:extLst>
      <p:ext uri="{BB962C8B-B14F-4D97-AF65-F5344CB8AC3E}">
        <p14:creationId xmlns:p14="http://schemas.microsoft.com/office/powerpoint/2010/main" val="251922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p:txBody>
          <a:bodyPr/>
          <a:lstStyle/>
          <a:p>
            <a:pPr marL="457200" indent="-457200">
              <a:buFont typeface="Arial" panose="020B0604020202020204" pitchFamily="34" charset="0"/>
              <a:buChar char="•"/>
            </a:pPr>
            <a:endParaRPr lang="nl-BE" sz="2800">
              <a:latin typeface="Calibri "/>
              <a:cs typeface="Calibri Light" panose="020F0302020204030204" pitchFamily="34" charset="0"/>
            </a:endParaRPr>
          </a:p>
          <a:p>
            <a:pPr marL="457200" indent="-457200">
              <a:buFont typeface="Arial" panose="020B0604020202020204" pitchFamily="34" charset="0"/>
              <a:buChar char="•"/>
            </a:pPr>
            <a:endParaRPr lang="nl-BE" sz="2800">
              <a:latin typeface="Calibri "/>
              <a:cs typeface="Calibri Light" panose="020F0302020204030204" pitchFamily="34" charset="0"/>
            </a:endParaRPr>
          </a:p>
          <a:p>
            <a:pPr marL="457200" indent="-457200">
              <a:buFont typeface="Arial" panose="020B0604020202020204" pitchFamily="34" charset="0"/>
              <a:buChar char="•"/>
            </a:pPr>
            <a:endParaRPr lang="nl-BE" sz="2800">
              <a:latin typeface="Calibri "/>
              <a:cs typeface="Calibri Light" panose="020F0302020204030204" pitchFamily="34" charset="0"/>
            </a:endParaRPr>
          </a:p>
          <a:p>
            <a:pPr lvl="1"/>
            <a:endParaRPr lang="nl-BE" sz="2800">
              <a:latin typeface="Calibri "/>
              <a:cs typeface="Calibri Light" panose="020F0302020204030204" pitchFamily="34" charset="0"/>
            </a:endParaRPr>
          </a:p>
          <a:p>
            <a:endParaRPr lang="nl-BE" sz="280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a:t>Inleiding</a:t>
            </a:r>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Energie</a:t>
            </a:r>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6</a:t>
            </a:fld>
            <a:endParaRPr lang="nl-BE"/>
          </a:p>
        </p:txBody>
      </p:sp>
      <p:graphicFrame>
        <p:nvGraphicFramePr>
          <p:cNvPr id="6" name="Tabel 5">
            <a:extLst>
              <a:ext uri="{FF2B5EF4-FFF2-40B4-BE49-F238E27FC236}">
                <a16:creationId xmlns:a16="http://schemas.microsoft.com/office/drawing/2014/main" id="{AC52BDCD-79C0-1BEC-77D7-FAB849CD6A3C}"/>
              </a:ext>
            </a:extLst>
          </p:cNvPr>
          <p:cNvGraphicFramePr>
            <a:graphicFrameLocks noGrp="1"/>
          </p:cNvGraphicFramePr>
          <p:nvPr>
            <p:extLst>
              <p:ext uri="{D42A27DB-BD31-4B8C-83A1-F6EECF244321}">
                <p14:modId xmlns:p14="http://schemas.microsoft.com/office/powerpoint/2010/main" val="4020938042"/>
              </p:ext>
            </p:extLst>
          </p:nvPr>
        </p:nvGraphicFramePr>
        <p:xfrm>
          <a:off x="1057275" y="1885739"/>
          <a:ext cx="11871269" cy="2637068"/>
        </p:xfrm>
        <a:graphic>
          <a:graphicData uri="http://schemas.openxmlformats.org/drawingml/2006/table">
            <a:tbl>
              <a:tblPr firstRow="1" firstCol="1" bandRow="1">
                <a:tableStyleId>{5C22544A-7EE6-4342-B048-85BDC9FD1C3A}</a:tableStyleId>
              </a:tblPr>
              <a:tblGrid>
                <a:gridCol w="520765">
                  <a:extLst>
                    <a:ext uri="{9D8B030D-6E8A-4147-A177-3AD203B41FA5}">
                      <a16:colId xmlns:a16="http://schemas.microsoft.com/office/drawing/2014/main" val="187543170"/>
                    </a:ext>
                  </a:extLst>
                </a:gridCol>
                <a:gridCol w="2639291">
                  <a:extLst>
                    <a:ext uri="{9D8B030D-6E8A-4147-A177-3AD203B41FA5}">
                      <a16:colId xmlns:a16="http://schemas.microsoft.com/office/drawing/2014/main" val="988407689"/>
                    </a:ext>
                  </a:extLst>
                </a:gridCol>
                <a:gridCol w="8711213">
                  <a:extLst>
                    <a:ext uri="{9D8B030D-6E8A-4147-A177-3AD203B41FA5}">
                      <a16:colId xmlns:a16="http://schemas.microsoft.com/office/drawing/2014/main" val="2768155992"/>
                    </a:ext>
                  </a:extLst>
                </a:gridCol>
              </a:tblGrid>
              <a:tr h="445379">
                <a:tc>
                  <a:txBody>
                    <a:bodyPr/>
                    <a:lstStyle/>
                    <a:p>
                      <a:pPr>
                        <a:lnSpc>
                          <a:spcPct val="115000"/>
                        </a:lnSpc>
                        <a:spcAft>
                          <a:spcPts val="0"/>
                        </a:spcAft>
                      </a:pPr>
                      <a:r>
                        <a:rPr lang="nl-BE" sz="1400">
                          <a:effectLst/>
                        </a:rPr>
                        <a:t>LR01</a:t>
                      </a:r>
                      <a:endPar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endParaRP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marL="0" algn="l" defTabSz="914400" rtl="0" eaLnBrk="1" latinLnBrk="0" hangingPunct="1">
                        <a:lnSpc>
                          <a:spcPct val="115000"/>
                        </a:lnSpc>
                        <a:spcAft>
                          <a:spcPts val="0"/>
                        </a:spcAft>
                      </a:pPr>
                      <a:r>
                        <a:rPr lang="nl-BE" sz="1400" b="0" kern="1200">
                          <a:solidFill>
                            <a:schemeClr val="dk1"/>
                          </a:solidFill>
                          <a:effectLst/>
                          <a:latin typeface="+mn-lt"/>
                          <a:ea typeface="+mn-ea"/>
                          <a:cs typeface="+mn-cs"/>
                        </a:rPr>
                        <a:t>Energieplan</a:t>
                      </a: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2">
                        <a:lumMod val="95000"/>
                      </a:schemeClr>
                    </a:solidFill>
                  </a:tcPr>
                </a:tc>
                <a:tc>
                  <a:txBody>
                    <a:bodyPr/>
                    <a:lstStyle/>
                    <a:p>
                      <a:pPr marL="0" algn="l" defTabSz="914400" rtl="0" eaLnBrk="1" latinLnBrk="0" hangingPunct="1">
                        <a:lnSpc>
                          <a:spcPct val="115000"/>
                        </a:lnSpc>
                        <a:spcAft>
                          <a:spcPts val="0"/>
                        </a:spcAft>
                      </a:pPr>
                      <a:r>
                        <a:rPr lang="nl-BE" sz="1400" b="0" kern="1200">
                          <a:solidFill>
                            <a:schemeClr val="dk1"/>
                          </a:solidFill>
                          <a:effectLst/>
                          <a:latin typeface="+mn-lt"/>
                          <a:ea typeface="+mn-ea"/>
                          <a:cs typeface="+mn-cs"/>
                        </a:rPr>
                        <a:t>De student relateert de verschillende bedrijfs- en organisatieprocessen</a:t>
                      </a: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2">
                        <a:lumMod val="95000"/>
                      </a:schemeClr>
                    </a:solidFill>
                  </a:tcPr>
                </a:tc>
                <a:extLst>
                  <a:ext uri="{0D108BD9-81ED-4DB2-BD59-A6C34878D82A}">
                    <a16:rowId xmlns:a16="http://schemas.microsoft.com/office/drawing/2014/main" val="4164098163"/>
                  </a:ext>
                </a:extLst>
              </a:tr>
              <a:tr h="420838">
                <a:tc>
                  <a:txBody>
                    <a:bodyPr/>
                    <a:lstStyle/>
                    <a:p>
                      <a:pPr>
                        <a:lnSpc>
                          <a:spcPct val="115000"/>
                        </a:lnSpc>
                        <a:spcAft>
                          <a:spcPts val="0"/>
                        </a:spcAft>
                      </a:pPr>
                      <a:r>
                        <a:rPr lang="nl-BE" sz="1400">
                          <a:effectLst/>
                        </a:rPr>
                        <a:t>LR01</a:t>
                      </a:r>
                      <a:endPar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endParaRP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nSpc>
                          <a:spcPct val="115000"/>
                        </a:lnSpc>
                        <a:spcAft>
                          <a:spcPts val="0"/>
                        </a:spcAft>
                      </a:pPr>
                      <a:r>
                        <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rPr>
                        <a:t>Energieplan</a:t>
                      </a: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nSpc>
                          <a:spcPct val="115000"/>
                        </a:lnSpc>
                        <a:spcAft>
                          <a:spcPts val="0"/>
                        </a:spcAft>
                      </a:pPr>
                      <a:r>
                        <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rPr>
                        <a:t>De student brengt eenvoudige bedrijfsprocessen in kaart</a:t>
                      </a: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230634918"/>
                  </a:ext>
                </a:extLst>
              </a:tr>
              <a:tr h="440934">
                <a:tc>
                  <a:txBody>
                    <a:bodyPr/>
                    <a:lstStyle/>
                    <a:p>
                      <a:pPr>
                        <a:lnSpc>
                          <a:spcPct val="115000"/>
                        </a:lnSpc>
                        <a:spcAft>
                          <a:spcPts val="0"/>
                        </a:spcAft>
                      </a:pPr>
                      <a:r>
                        <a:rPr lang="nl-BE" sz="1400">
                          <a:effectLst/>
                        </a:rPr>
                        <a:t>LR02</a:t>
                      </a:r>
                      <a:endPar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endParaRP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nSpc>
                          <a:spcPct val="115000"/>
                        </a:lnSpc>
                        <a:spcAft>
                          <a:spcPts val="0"/>
                        </a:spcAft>
                      </a:pPr>
                      <a:r>
                        <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rPr>
                        <a:t>Data verzamelen en visualiseren</a:t>
                      </a: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nSpc>
                          <a:spcPct val="115000"/>
                        </a:lnSpc>
                        <a:spcAft>
                          <a:spcPts val="0"/>
                        </a:spcAft>
                      </a:pPr>
                      <a:r>
                        <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rPr>
                        <a:t>De student herkent de vereiste parameters om machines of processen te beschrijven en te meten</a:t>
                      </a: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593701647"/>
                  </a:ext>
                </a:extLst>
              </a:tr>
              <a:tr h="460490">
                <a:tc>
                  <a:txBody>
                    <a:bodyPr/>
                    <a:lstStyle/>
                    <a:p>
                      <a:pPr>
                        <a:lnSpc>
                          <a:spcPct val="115000"/>
                        </a:lnSpc>
                        <a:spcAft>
                          <a:spcPts val="0"/>
                        </a:spcAft>
                      </a:pPr>
                      <a:r>
                        <a:rPr lang="nl-BE" sz="1400">
                          <a:effectLst/>
                        </a:rPr>
                        <a:t>LR02</a:t>
                      </a:r>
                      <a:endPar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endParaRP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nSpc>
                          <a:spcPct val="115000"/>
                        </a:lnSpc>
                        <a:spcAft>
                          <a:spcPts val="0"/>
                        </a:spcAft>
                      </a:pPr>
                      <a:r>
                        <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rPr>
                        <a:t>Data verzamelen en visualiseren</a:t>
                      </a: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nSpc>
                          <a:spcPct val="115000"/>
                        </a:lnSpc>
                        <a:spcAft>
                          <a:spcPts val="0"/>
                        </a:spcAft>
                      </a:pPr>
                      <a:r>
                        <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rPr>
                        <a:t>De student verifieert op basis van data de correcte werking van een machine of proces</a:t>
                      </a: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036230613"/>
                  </a:ext>
                </a:extLst>
              </a:tr>
              <a:tr h="447332">
                <a:tc>
                  <a:txBody>
                    <a:bodyPr/>
                    <a:lstStyle/>
                    <a:p>
                      <a:pPr>
                        <a:lnSpc>
                          <a:spcPct val="115000"/>
                        </a:lnSpc>
                        <a:spcAft>
                          <a:spcPts val="0"/>
                        </a:spcAft>
                      </a:pPr>
                      <a:r>
                        <a:rPr lang="nl-BE" sz="1400">
                          <a:effectLst/>
                        </a:rPr>
                        <a:t>LR03</a:t>
                      </a:r>
                      <a:endPar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endParaRP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nSpc>
                          <a:spcPct val="115000"/>
                        </a:lnSpc>
                        <a:spcAft>
                          <a:spcPts val="0"/>
                        </a:spcAft>
                      </a:pPr>
                      <a:r>
                        <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rPr>
                        <a:t>Verbetervoorstellen</a:t>
                      </a: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nSpc>
                          <a:spcPct val="115000"/>
                        </a:lnSpc>
                        <a:spcAft>
                          <a:spcPts val="0"/>
                        </a:spcAft>
                      </a:pPr>
                      <a:r>
                        <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rPr>
                        <a:t>De student beschrijft de mogelijkheden om energieverbruik van machines en processen te reduceren/optimaliseren</a:t>
                      </a: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3098381007"/>
                  </a:ext>
                </a:extLst>
              </a:tr>
              <a:tr h="422095">
                <a:tc>
                  <a:txBody>
                    <a:bodyPr/>
                    <a:lstStyle/>
                    <a:p>
                      <a:pPr>
                        <a:lnSpc>
                          <a:spcPct val="115000"/>
                        </a:lnSpc>
                        <a:spcAft>
                          <a:spcPts val="0"/>
                        </a:spcAft>
                      </a:pPr>
                      <a:r>
                        <a:rPr lang="nl-BE" sz="1400">
                          <a:effectLst/>
                        </a:rPr>
                        <a:t>LR03</a:t>
                      </a:r>
                      <a:endPar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endParaRP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nSpc>
                          <a:spcPct val="115000"/>
                        </a:lnSpc>
                        <a:spcAft>
                          <a:spcPts val="0"/>
                        </a:spcAft>
                      </a:pPr>
                      <a:r>
                        <a:rPr lang="nl-BE" sz="1400">
                          <a:effectLst/>
                        </a:rPr>
                        <a:t>Verbetervoorstellen</a:t>
                      </a:r>
                      <a:endPar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endParaRP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tc>
                  <a:txBody>
                    <a:bodyPr/>
                    <a:lstStyle/>
                    <a:p>
                      <a:pPr>
                        <a:lnSpc>
                          <a:spcPct val="115000"/>
                        </a:lnSpc>
                        <a:spcAft>
                          <a:spcPts val="0"/>
                        </a:spcAft>
                      </a:pPr>
                      <a:r>
                        <a:rPr lang="nl-BE" sz="1400">
                          <a:solidFill>
                            <a:srgbClr val="000000"/>
                          </a:solidFill>
                          <a:effectLst/>
                          <a:latin typeface="Calibri" panose="020F0502020204030204" pitchFamily="34" charset="0"/>
                          <a:ea typeface="Calibri" panose="020F0502020204030204" pitchFamily="34" charset="0"/>
                          <a:cs typeface="Tahoma" panose="020B0604030504040204" pitchFamily="34" charset="0"/>
                        </a:rPr>
                        <a:t>De student beschrijft de aspecten die bijdragen tot een haalbaar verbetervoorstel</a:t>
                      </a:r>
                    </a:p>
                  </a:txBody>
                  <a:tcPr marL="36248" marR="36248" marT="0" marB="0" anchor="ctr">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758817556"/>
                  </a:ext>
                </a:extLst>
              </a:tr>
            </a:tbl>
          </a:graphicData>
        </a:graphic>
      </p:graphicFrame>
      <p:pic>
        <p:nvPicPr>
          <p:cNvPr id="1026" name="Picture 2">
            <a:extLst>
              <a:ext uri="{FF2B5EF4-FFF2-40B4-BE49-F238E27FC236}">
                <a16:creationId xmlns:a16="http://schemas.microsoft.com/office/drawing/2014/main" id="{8C651899-B763-3898-67EA-139AB3C5E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597" y="4562724"/>
            <a:ext cx="6686417" cy="473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566519"/>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Energiepijler.potx" id="{86A3AF2B-38CF-4294-A286-888D6E3B9013}" vid="{2C4957D8-FBA5-43F7-8819-F7EBD72A7CB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9D7BF5-FA67-45FF-A287-CE11E2521B25}">
  <ds:schemaRefs>
    <ds:schemaRef ds:uri="http://purl.org/dc/terms/"/>
    <ds:schemaRef ds:uri="http://www.w3.org/XML/1998/namespace"/>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D42C65BA-E802-4E3C-81B5-5698E46D05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 Inleiding</Template>
  <TotalTime>3</TotalTime>
  <Words>255</Words>
  <Application>Microsoft Office PowerPoint</Application>
  <PresentationFormat>Aangepast</PresentationFormat>
  <Paragraphs>76</Paragraphs>
  <Slides>6</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6</vt:i4>
      </vt:variant>
    </vt:vector>
  </HeadingPairs>
  <TitlesOfParts>
    <vt:vector size="12" baseType="lpstr">
      <vt:lpstr>Arial</vt:lpstr>
      <vt:lpstr>Arial Rounded MT Bold</vt:lpstr>
      <vt:lpstr>Calibri</vt:lpstr>
      <vt:lpstr>Calibri </vt:lpstr>
      <vt:lpstr>Calibri Light</vt:lpstr>
      <vt:lpstr>Howest NL</vt:lpstr>
      <vt:lpstr>Pijler Energie  Vak: Elektriciteitsproductie – en distributie</vt:lpstr>
      <vt:lpstr>Inhoudsopgave</vt:lpstr>
      <vt:lpstr>Inleiding</vt:lpstr>
      <vt:lpstr>Inleiding</vt:lpstr>
      <vt:lpstr>Inleiding</vt:lpstr>
      <vt:lpstr>Inleiding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Pijler Energie  Vak: Elektriciteitsproductie – en distributie</dc:title>
  <dc:creator>Van Ryckeghem Jurgen</dc:creator>
  <cp:lastModifiedBy>Arne BAUWENS</cp:lastModifiedBy>
  <cp:revision>1</cp:revision>
  <dcterms:created xsi:type="dcterms:W3CDTF">2023-11-24T07:56:46Z</dcterms:created>
  <dcterms:modified xsi:type="dcterms:W3CDTF">2025-09-18T14:41:59Z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